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67905D-1F9F-4B4E-93C1-969231079C13}">
  <a:tblStyle styleId="{8067905D-1F9F-4B4E-93C1-969231079C13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2"/>
  </p:normalViewPr>
  <p:slideViewPr>
    <p:cSldViewPr snapToGrid="0" snapToObjects="1">
      <p:cViewPr varScale="1">
        <p:scale>
          <a:sx n="91" d="100"/>
          <a:sy n="91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4300" marR="0" lvl="0" indent="-38100" algn="l" rtl="0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-4445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44450" algn="l" rtl="0">
              <a:lnSpc>
                <a:spcPct val="9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200" marR="0" lvl="3" indent="-44450" algn="l" rtl="0">
              <a:lnSpc>
                <a:spcPct val="9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71500" marR="0" lvl="4" indent="-44450" algn="l" rtl="0">
              <a:lnSpc>
                <a:spcPct val="9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303DE-3E45-4DD3-9505-92EF4803EF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3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303DE-3E45-4DD3-9505-92EF4803EF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303DE-3E45-4DD3-9505-92EF4803EF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08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457200" y="358923"/>
            <a:ext cx="4866907" cy="27422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3496726"/>
            <a:ext cx="1497013" cy="2512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82550" algn="l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/>
              <a:buChar char="​"/>
              <a:defRPr sz="13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1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457200" y="6178550"/>
            <a:ext cx="14971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5509344" y="5181598"/>
            <a:ext cx="1497013" cy="1022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82550" algn="r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lt1"/>
              </a:buClr>
              <a:buSzPct val="100000"/>
              <a:buFont typeface="Arial"/>
              <a:buChar char="​"/>
              <a:defRPr sz="1300" b="1" i="1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1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3"/>
          </p:nvPr>
        </p:nvSpPr>
        <p:spPr>
          <a:xfrm>
            <a:off x="7189786" y="5181598"/>
            <a:ext cx="1497013" cy="1022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82550" algn="r" rtl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lt1"/>
              </a:buClr>
              <a:buSzPct val="100000"/>
              <a:buFont typeface="Arial"/>
              <a:buChar char="​"/>
              <a:defRPr sz="1300" b="1" i="1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1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3848100"/>
            <a:ext cx="4229100" cy="2543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5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cxnSp>
          <p:nvCxnSpPr>
            <p:cNvPr id="81" name="Shape 81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2" name="Shape 82"/>
            <p:cNvCxnSpPr/>
            <p:nvPr/>
          </p:nvCxnSpPr>
          <p:spPr>
            <a:xfrm>
              <a:off x="868680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3" name="Shape 83"/>
            <p:cNvCxnSpPr/>
            <p:nvPr/>
          </p:nvCxnSpPr>
          <p:spPr>
            <a:xfrm>
              <a:off x="1113725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4" name="Shape 84"/>
            <p:cNvCxnSpPr/>
            <p:nvPr/>
          </p:nvCxnSpPr>
          <p:spPr>
            <a:xfrm>
              <a:off x="1300621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Shape 85"/>
            <p:cNvCxnSpPr/>
            <p:nvPr/>
          </p:nvCxnSpPr>
          <p:spPr>
            <a:xfrm>
              <a:off x="1954396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Shape 86"/>
            <p:cNvCxnSpPr/>
            <p:nvPr/>
          </p:nvCxnSpPr>
          <p:spPr>
            <a:xfrm>
              <a:off x="2143050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7" name="Shape 87"/>
            <p:cNvCxnSpPr/>
            <p:nvPr/>
          </p:nvCxnSpPr>
          <p:spPr>
            <a:xfrm>
              <a:off x="279682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8" name="Shape 88"/>
            <p:cNvCxnSpPr/>
            <p:nvPr/>
          </p:nvCxnSpPr>
          <p:spPr>
            <a:xfrm>
              <a:off x="299075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9" name="Shape 89"/>
            <p:cNvCxnSpPr/>
            <p:nvPr/>
          </p:nvCxnSpPr>
          <p:spPr>
            <a:xfrm>
              <a:off x="3639251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0" name="Shape 90"/>
            <p:cNvCxnSpPr/>
            <p:nvPr/>
          </p:nvCxnSpPr>
          <p:spPr>
            <a:xfrm>
              <a:off x="382907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1" name="Shape 91"/>
            <p:cNvCxnSpPr/>
            <p:nvPr/>
          </p:nvCxnSpPr>
          <p:spPr>
            <a:xfrm>
              <a:off x="4478748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2" name="Shape 92"/>
            <p:cNvCxnSpPr/>
            <p:nvPr/>
          </p:nvCxnSpPr>
          <p:spPr>
            <a:xfrm>
              <a:off x="4670333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3" name="Shape 93"/>
            <p:cNvCxnSpPr/>
            <p:nvPr/>
          </p:nvCxnSpPr>
          <p:spPr>
            <a:xfrm>
              <a:off x="5324107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4" name="Shape 94"/>
            <p:cNvCxnSpPr/>
            <p:nvPr/>
          </p:nvCxnSpPr>
          <p:spPr>
            <a:xfrm>
              <a:off x="551276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5" name="Shape 95"/>
            <p:cNvCxnSpPr/>
            <p:nvPr/>
          </p:nvCxnSpPr>
          <p:spPr>
            <a:xfrm>
              <a:off x="6166535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6" name="Shape 96"/>
            <p:cNvCxnSpPr/>
            <p:nvPr/>
          </p:nvCxnSpPr>
          <p:spPr>
            <a:xfrm>
              <a:off x="6355189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7" name="Shape 97"/>
            <p:cNvCxnSpPr/>
            <p:nvPr/>
          </p:nvCxnSpPr>
          <p:spPr>
            <a:xfrm>
              <a:off x="7008964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8" name="Shape 98"/>
            <p:cNvCxnSpPr/>
            <p:nvPr/>
          </p:nvCxnSpPr>
          <p:spPr>
            <a:xfrm>
              <a:off x="7197617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9" name="Shape 99"/>
            <p:cNvCxnSpPr/>
            <p:nvPr/>
          </p:nvCxnSpPr>
          <p:spPr>
            <a:xfrm>
              <a:off x="7851392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Shape 100"/>
            <p:cNvCxnSpPr/>
            <p:nvPr/>
          </p:nvCxnSpPr>
          <p:spPr>
            <a:xfrm>
              <a:off x="8040049" y="0"/>
              <a:ext cx="0" cy="68580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Shape 101"/>
            <p:cNvCxnSpPr/>
            <p:nvPr/>
          </p:nvCxnSpPr>
          <p:spPr>
            <a:xfrm>
              <a:off x="0" y="457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Shape 102"/>
            <p:cNvCxnSpPr/>
            <p:nvPr/>
          </p:nvCxnSpPr>
          <p:spPr>
            <a:xfrm>
              <a:off x="0" y="685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Shape 103"/>
            <p:cNvCxnSpPr/>
            <p:nvPr/>
          </p:nvCxnSpPr>
          <p:spPr>
            <a:xfrm>
              <a:off x="0" y="6178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Shape 104"/>
            <p:cNvCxnSpPr/>
            <p:nvPr/>
          </p:nvCxnSpPr>
          <p:spPr>
            <a:xfrm>
              <a:off x="0" y="6407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Shape 105"/>
            <p:cNvCxnSpPr/>
            <p:nvPr/>
          </p:nvCxnSpPr>
          <p:spPr>
            <a:xfrm rot="10800000">
              <a:off x="0" y="34290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3198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3829050" y="685800"/>
            <a:ext cx="4857750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3"/>
          </p:nvPr>
        </p:nvSpPr>
        <p:spPr>
          <a:xfrm>
            <a:off x="2140347" y="23198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4"/>
          </p:nvPr>
        </p:nvSpPr>
        <p:spPr>
          <a:xfrm>
            <a:off x="3823494" y="23198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5"/>
          </p:nvPr>
        </p:nvSpPr>
        <p:spPr>
          <a:xfrm>
            <a:off x="5506641" y="23198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6"/>
          </p:nvPr>
        </p:nvSpPr>
        <p:spPr>
          <a:xfrm>
            <a:off x="7189786" y="23198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7"/>
          </p:nvPr>
        </p:nvSpPr>
        <p:spPr>
          <a:xfrm>
            <a:off x="457200" y="22281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8"/>
          </p:nvPr>
        </p:nvSpPr>
        <p:spPr>
          <a:xfrm>
            <a:off x="2140347" y="22281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9"/>
          </p:nvPr>
        </p:nvSpPr>
        <p:spPr>
          <a:xfrm>
            <a:off x="3823494" y="22281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3"/>
          </p:nvPr>
        </p:nvSpPr>
        <p:spPr>
          <a:xfrm>
            <a:off x="5506641" y="22281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4"/>
          </p:nvPr>
        </p:nvSpPr>
        <p:spPr>
          <a:xfrm>
            <a:off x="7189786" y="22281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5"/>
          </p:nvPr>
        </p:nvSpPr>
        <p:spPr>
          <a:xfrm>
            <a:off x="457200" y="44280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6"/>
          </p:nvPr>
        </p:nvSpPr>
        <p:spPr>
          <a:xfrm>
            <a:off x="2140347" y="44280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7"/>
          </p:nvPr>
        </p:nvSpPr>
        <p:spPr>
          <a:xfrm>
            <a:off x="3823494" y="44280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8"/>
          </p:nvPr>
        </p:nvSpPr>
        <p:spPr>
          <a:xfrm>
            <a:off x="5506641" y="44280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9"/>
          </p:nvPr>
        </p:nvSpPr>
        <p:spPr>
          <a:xfrm>
            <a:off x="7189786" y="4428069"/>
            <a:ext cx="1497013" cy="10837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5"/>
              </a:buClr>
              <a:buFont typeface="Arial"/>
              <a:buNone/>
              <a:defRPr sz="66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0"/>
          </p:nvPr>
        </p:nvSpPr>
        <p:spPr>
          <a:xfrm>
            <a:off x="457200" y="43363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1"/>
          </p:nvPr>
        </p:nvSpPr>
        <p:spPr>
          <a:xfrm>
            <a:off x="2140347" y="43363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2"/>
          </p:nvPr>
        </p:nvSpPr>
        <p:spPr>
          <a:xfrm>
            <a:off x="3823494" y="43363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3"/>
          </p:nvPr>
        </p:nvSpPr>
        <p:spPr>
          <a:xfrm>
            <a:off x="5506641" y="43363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4"/>
          </p:nvPr>
        </p:nvSpPr>
        <p:spPr>
          <a:xfrm>
            <a:off x="7189786" y="4336335"/>
            <a:ext cx="1497013" cy="295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16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635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827585" y="685800"/>
            <a:ext cx="2321754" cy="5492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353907" y="685800"/>
            <a:ext cx="2332892" cy="5492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1301262" y="6407150"/>
            <a:ext cx="6738786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29078" y="685800"/>
            <a:ext cx="4857721" cy="5492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301262" y="6407150"/>
            <a:ext cx="6738786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+ half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29078" y="685800"/>
            <a:ext cx="4857721" cy="5492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1301262" y="3429000"/>
            <a:ext cx="2321754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1301262" y="6407150"/>
            <a:ext cx="6738786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827585" y="3429000"/>
            <a:ext cx="4859215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301262" y="6407150"/>
            <a:ext cx="6738786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Half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827585" y="3429000"/>
            <a:ext cx="2321754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353907" y="3429000"/>
            <a:ext cx="2332892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1301262" y="6407150"/>
            <a:ext cx="6738786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Half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27585" y="3429000"/>
            <a:ext cx="2321754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6353907" y="3429000"/>
            <a:ext cx="2332892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3"/>
          </p:nvPr>
        </p:nvSpPr>
        <p:spPr>
          <a:xfrm>
            <a:off x="1301262" y="3429000"/>
            <a:ext cx="2321754" cy="274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4"/>
          </p:nvPr>
        </p:nvSpPr>
        <p:spPr>
          <a:xfrm>
            <a:off x="1301262" y="6407150"/>
            <a:ext cx="6738786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6407150"/>
            <a:ext cx="7582848" cy="450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051" cy="1228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829078" y="685800"/>
            <a:ext cx="4857721" cy="5492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95250" algn="l" rtl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952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698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​"/>
              <a:defRPr sz="11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985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" marR="0" lvl="4" indent="-101600" algn="l" rtl="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4488" marR="0" lvl="5" indent="-109538" algn="l" rtl="0">
              <a:lnSpc>
                <a:spcPct val="85000"/>
              </a:lnSpc>
              <a:spcBef>
                <a:spcPts val="22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9525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​"/>
              <a:defRPr sz="1500" b="0" i="1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71450" marR="0" lvl="7" indent="-101600" algn="l" rtl="0">
              <a:spcBef>
                <a:spcPts val="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44488" marR="0" lvl="8" indent="-109538" algn="l" rtl="0">
              <a:spcBef>
                <a:spcPts val="220"/>
              </a:spcBef>
              <a:spcAft>
                <a:spcPts val="600"/>
              </a:spcAft>
              <a:buClr>
                <a:schemeClr val="lt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460056"/>
            <a:ext cx="3182051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3829078" y="460056"/>
            <a:ext cx="4857721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14" name="Shape 14"/>
          <p:cNvSpPr txBox="1"/>
          <p:nvPr/>
        </p:nvSpPr>
        <p:spPr>
          <a:xfrm>
            <a:off x="8561765" y="6397714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8331889" y="6397714"/>
            <a:ext cx="24045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ggerapps.at/postico/docs/v1.1.1/" TargetMode="External"/><Relationship Id="rId4" Type="http://schemas.openxmlformats.org/officeDocument/2006/relationships/hyperlink" Target="http://postgresapp.com/" TargetMode="External"/><Relationship Id="rId5" Type="http://schemas.openxmlformats.org/officeDocument/2006/relationships/hyperlink" Target="https://eggerapps.at/postico/" TargetMode="External"/><Relationship Id="rId6" Type="http://schemas.openxmlformats.org/officeDocument/2006/relationships/hyperlink" Target="https://raw.githubusercontent.com/xivSolutions/ChinookDb_Pg_Modified/master/chinook_pg_serial_pk_proper_naming.sq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457199" y="1701800"/>
            <a:ext cx="8229600" cy="1399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 FOR INTERVIEWS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2399" y="5169805"/>
            <a:ext cx="1497013" cy="1022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rPr lang="en-US" sz="1300" b="1" i="1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February 21, 2017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3276600" y="5181598"/>
            <a:ext cx="5410200" cy="1022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rPr lang="en-US" sz="1300" b="1" i="1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Columbia Data Science Society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Aggregating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You can also use a number of other aggregating functions similarly</a:t>
            </a:r>
            <a:r>
              <a:rPr lang="mr-IN" sz="1600" dirty="0" smtClean="0">
                <a:solidFill>
                  <a:schemeClr val="bg2"/>
                </a:solidFill>
              </a:rPr>
              <a:t>–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avg</a:t>
            </a:r>
            <a:r>
              <a:rPr lang="en-US" sz="1600" dirty="0" smtClean="0">
                <a:solidFill>
                  <a:schemeClr val="bg2"/>
                </a:solidFill>
              </a:rPr>
              <a:t>, max, min, etc.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913828"/>
            <a:ext cx="5918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Joins!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Joins are used to combine tables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This is where primary keys become important</a:t>
            </a:r>
            <a:r>
              <a:rPr lang="mr-IN" sz="1600" dirty="0" smtClean="0">
                <a:solidFill>
                  <a:schemeClr val="bg2"/>
                </a:solidFill>
              </a:rPr>
              <a:t>–</a:t>
            </a:r>
            <a:r>
              <a:rPr lang="en-US" sz="1600" dirty="0" smtClean="0">
                <a:solidFill>
                  <a:schemeClr val="bg2"/>
                </a:solidFill>
              </a:rPr>
              <a:t> they are generally used to link two tables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86000"/>
            <a:ext cx="7645400" cy="40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Joins!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Let’s say you want to know how many tracks there are per genre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The Track table only has </a:t>
            </a:r>
            <a:r>
              <a:rPr lang="en-US" sz="1600" dirty="0" err="1" smtClean="0">
                <a:solidFill>
                  <a:schemeClr val="bg2"/>
                </a:solidFill>
              </a:rPr>
              <a:t>genreid</a:t>
            </a:r>
            <a:r>
              <a:rPr lang="en-US" sz="1600" dirty="0" smtClean="0">
                <a:solidFill>
                  <a:schemeClr val="bg2"/>
                </a:solidFill>
              </a:rPr>
              <a:t>, not genre, so we’ll need to join to the Genre table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724150"/>
            <a:ext cx="5600700" cy="3454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8300" y="4699000"/>
            <a:ext cx="1612900" cy="3048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38100" dir="540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b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7100" y="4495800"/>
            <a:ext cx="2184400" cy="2921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38100" dir="540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b="1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54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smtClean="0"/>
              <a:t>Joins!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654257"/>
            <a:ext cx="5464526" cy="44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Nested Queries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Now let’s say you want the number of tracks per artist. Artist is two tables away from track, but because we have keys linking all the tables, we can write a subquery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0400" y="2947321"/>
            <a:ext cx="7797800" cy="2901029"/>
            <a:chOff x="660400" y="2947321"/>
            <a:chExt cx="7797800" cy="29010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" y="2947321"/>
              <a:ext cx="7797800" cy="29010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193800" y="3479799"/>
              <a:ext cx="1778000" cy="2540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dist="38100" dir="5400000" algn="t" rotWithShape="0">
                <a:schemeClr val="bg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b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3800" y="3975100"/>
              <a:ext cx="1790700" cy="2667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dist="38100" dir="5400000" algn="t" rotWithShape="0">
                <a:schemeClr val="bg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b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33800" y="3479798"/>
              <a:ext cx="1778000" cy="2540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dist="38100" dir="5400000" algn="t" rotWithShape="0">
                <a:schemeClr val="bg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b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80285" y="3975100"/>
              <a:ext cx="1778000" cy="2667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dist="38100" dir="5400000" algn="t" rotWithShape="0">
                <a:schemeClr val="bg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endParaRPr lang="en-US" b="1" smtClean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7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Nested Queries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Just write a query, then treat it the same way you would treat a table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47850"/>
            <a:ext cx="65278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Tips</a:t>
            </a:r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Deleting </a:t>
            </a:r>
            <a:r>
              <a:rPr lang="en-US" sz="2400" dirty="0" smtClean="0"/>
              <a:t>Data</a:t>
            </a:r>
            <a:endParaRPr lang="en-US" sz="2400" dirty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There are 3 different ways to delete data, with </a:t>
            </a:r>
            <a:r>
              <a:rPr lang="en-US" sz="1600" i="1" dirty="0" smtClean="0">
                <a:solidFill>
                  <a:schemeClr val="bg2"/>
                </a:solidFill>
              </a:rPr>
              <a:t>very</a:t>
            </a:r>
            <a:r>
              <a:rPr lang="en-US" sz="1600" dirty="0" smtClean="0">
                <a:solidFill>
                  <a:schemeClr val="bg2"/>
                </a:solidFill>
              </a:rPr>
              <a:t> different results:</a:t>
            </a:r>
          </a:p>
          <a:p>
            <a:pPr marL="342900" lvl="4">
              <a:lnSpc>
                <a:spcPct val="10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Delete: Removes rows that meet a given where clause</a:t>
            </a:r>
          </a:p>
          <a:p>
            <a:pPr marL="342900" lvl="4">
              <a:lnSpc>
                <a:spcPct val="10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Truncate: Delete all rows in a table</a:t>
            </a:r>
          </a:p>
          <a:p>
            <a:pPr marL="342900" lvl="4">
              <a:lnSpc>
                <a:spcPct val="100000"/>
              </a:lnSpc>
            </a:pPr>
            <a:r>
              <a:rPr lang="en-US" sz="1600" dirty="0" smtClean="0">
                <a:solidFill>
                  <a:schemeClr val="bg2"/>
                </a:solidFill>
              </a:rPr>
              <a:t>Drop: Remove a table </a:t>
            </a:r>
            <a:r>
              <a:rPr lang="en-US" sz="1600" dirty="0" smtClean="0">
                <a:solidFill>
                  <a:schemeClr val="bg2"/>
                </a:solidFill>
              </a:rPr>
              <a:t>entirely</a:t>
            </a:r>
          </a:p>
          <a:p>
            <a:pPr marL="342900" lvl="4"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Optimization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Getting the right data is pretty easy, but getting it quickly can be a problem</a:t>
            </a:r>
          </a:p>
          <a:p>
            <a:pPr marL="342900" lvl="4">
              <a:lnSpc>
                <a:spcPct val="100000"/>
              </a:lnSpc>
            </a:pPr>
            <a:r>
              <a:rPr lang="en-US" sz="1600" dirty="0">
                <a:solidFill>
                  <a:schemeClr val="bg2"/>
                </a:solidFill>
              </a:rPr>
              <a:t>Only query data you need</a:t>
            </a:r>
          </a:p>
          <a:p>
            <a:pPr marL="342900" lvl="4">
              <a:lnSpc>
                <a:spcPct val="100000"/>
              </a:lnSpc>
            </a:pPr>
            <a:r>
              <a:rPr lang="en-US" sz="1600" dirty="0">
                <a:solidFill>
                  <a:schemeClr val="bg2"/>
                </a:solidFill>
              </a:rPr>
              <a:t>Filter, then aggregate/join</a:t>
            </a:r>
          </a:p>
          <a:p>
            <a:pPr marL="342900" lvl="4">
              <a:lnSpc>
                <a:spcPct val="100000"/>
              </a:lnSpc>
            </a:pPr>
            <a:r>
              <a:rPr lang="en-US" sz="1600" dirty="0">
                <a:solidFill>
                  <a:schemeClr val="bg2"/>
                </a:solidFill>
              </a:rPr>
              <a:t>If you want even more performance improvements, learn about indexing</a:t>
            </a:r>
          </a:p>
          <a:p>
            <a:pPr marL="342900" lvl="4">
              <a:lnSpc>
                <a:spcPct val="100000"/>
              </a:lnSpc>
            </a:pPr>
            <a:endParaRPr lang="en-US" sz="1600" dirty="0"/>
          </a:p>
          <a:p>
            <a:pPr marL="342900" lvl="4">
              <a:lnSpc>
                <a:spcPct val="100000"/>
              </a:lnSpc>
            </a:pPr>
            <a:endParaRPr lang="en-US" sz="1600" dirty="0" smtClean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457199" y="1701800"/>
            <a:ext cx="8229600" cy="1399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EXAMPLE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4294967295"/>
          </p:nvPr>
        </p:nvSpPr>
        <p:spPr>
          <a:xfrm>
            <a:off x="462399" y="5169805"/>
            <a:ext cx="1497013" cy="1022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rPr lang="en-US" sz="1300" b="1" i="1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February 21, 2017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4294967295"/>
          </p:nvPr>
        </p:nvSpPr>
        <p:spPr>
          <a:xfrm>
            <a:off x="3276600" y="5181598"/>
            <a:ext cx="5410200" cy="1022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rPr lang="en-US" sz="1300" b="1" i="1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Columbia Data Science Society</a:t>
            </a:r>
          </a:p>
        </p:txBody>
      </p:sp>
    </p:spTree>
    <p:extLst>
      <p:ext uri="{BB962C8B-B14F-4D97-AF65-F5344CB8AC3E}">
        <p14:creationId xmlns:p14="http://schemas.microsoft.com/office/powerpoint/2010/main" val="95312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36850" y="658250"/>
            <a:ext cx="3182100" cy="122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Hungry for Data Science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Given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following table schema: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the month-over-month trend in takeout sales from restaurants that are both: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/>
              <a:t>G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ood for </a:t>
            </a:r>
            <a:r>
              <a:rPr lang="en-US" sz="1800" b="0"/>
              <a:t>g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roups 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/>
              <a:t>and do </a:t>
            </a:r>
            <a:r>
              <a:rPr lang="en-US" sz="1800" b="0" i="1"/>
              <a:t>not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-US" sz="1800" b="0"/>
              <a:t>T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ake </a:t>
            </a:r>
            <a:r>
              <a:rPr lang="en-US" sz="1800" b="0"/>
              <a:t>r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eservation</a:t>
            </a:r>
            <a:r>
              <a:rPr lang="en-US" sz="1800" b="0"/>
              <a:t>s</a:t>
            </a:r>
            <a:br>
              <a:rPr lang="en-US" sz="1800" b="0"/>
            </a:br>
            <a:r>
              <a:rPr lang="en-US" sz="1800" b="0"/>
              <a:t/>
            </a:r>
            <a:br>
              <a:rPr lang="en-US" sz="1800" b="0"/>
            </a:br>
            <a:r>
              <a:rPr lang="en-US" sz="1800" b="0"/>
              <a:t>???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t="3052" r="28433" b="3305"/>
          <a:stretch/>
        </p:blipFill>
        <p:spPr>
          <a:xfrm>
            <a:off x="3501574" y="961225"/>
            <a:ext cx="5518499" cy="468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1581000" cy="122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Step 1: 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 sz="1800" b="0"/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i="1">
                <a:solidFill>
                  <a:schemeClr val="accent1"/>
                </a:solidFill>
              </a:rPr>
              <a:t>Key Idea: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 sz="1800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/>
              <a:t>Identify the relevant subset of restaurants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t="3622" r="27588" b="10333"/>
          <a:stretch/>
        </p:blipFill>
        <p:spPr>
          <a:xfrm>
            <a:off x="2064549" y="685800"/>
            <a:ext cx="6738900" cy="535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1" name="Text Placeholder 29"/>
          <p:cNvSpPr txBox="1">
            <a:spLocks/>
          </p:cNvSpPr>
          <p:nvPr/>
        </p:nvSpPr>
        <p:spPr>
          <a:xfrm>
            <a:off x="1618130" y="2971800"/>
            <a:ext cx="2725270" cy="914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7C57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Introduction</a:t>
            </a:r>
          </a:p>
        </p:txBody>
      </p:sp>
      <p:sp>
        <p:nvSpPr>
          <p:cNvPr id="82" name="Text Placeholder 30"/>
          <p:cNvSpPr txBox="1">
            <a:spLocks/>
          </p:cNvSpPr>
          <p:nvPr/>
        </p:nvSpPr>
        <p:spPr>
          <a:xfrm>
            <a:off x="685800" y="2948353"/>
            <a:ext cx="932330" cy="937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b="0" i="0" kern="1200">
                <a:solidFill>
                  <a:schemeClr val="accent2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2BA4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01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E2BA4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84" name="Text Placeholder 45"/>
          <p:cNvSpPr txBox="1">
            <a:spLocks/>
          </p:cNvSpPr>
          <p:nvPr/>
        </p:nvSpPr>
        <p:spPr>
          <a:xfrm>
            <a:off x="685800" y="3862758"/>
            <a:ext cx="932330" cy="937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b="0" i="0" kern="1200">
                <a:solidFill>
                  <a:schemeClr val="accent2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2BA4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02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E2BA4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86" name="Text Placeholder 47"/>
          <p:cNvSpPr txBox="1">
            <a:spLocks/>
          </p:cNvSpPr>
          <p:nvPr/>
        </p:nvSpPr>
        <p:spPr>
          <a:xfrm>
            <a:off x="685800" y="4777163"/>
            <a:ext cx="932330" cy="937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b="0" i="0" kern="1200">
                <a:solidFill>
                  <a:schemeClr val="accent2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2BA4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03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E2BA4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88" name="Text Placeholder 75"/>
          <p:cNvSpPr txBox="1">
            <a:spLocks/>
          </p:cNvSpPr>
          <p:nvPr/>
        </p:nvSpPr>
        <p:spPr>
          <a:xfrm>
            <a:off x="4800600" y="2948353"/>
            <a:ext cx="932330" cy="937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b="0" i="0" kern="1200">
                <a:solidFill>
                  <a:schemeClr val="accent2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2BA4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04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E2BA4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90" name="Text Placeholder 77"/>
          <p:cNvSpPr txBox="1">
            <a:spLocks/>
          </p:cNvSpPr>
          <p:nvPr/>
        </p:nvSpPr>
        <p:spPr>
          <a:xfrm>
            <a:off x="4800600" y="3862758"/>
            <a:ext cx="932330" cy="937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b="0" i="0" kern="1200">
                <a:solidFill>
                  <a:schemeClr val="accent2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2BA4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05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E2BA4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92" name="Text Placeholder 79"/>
          <p:cNvSpPr txBox="1">
            <a:spLocks/>
          </p:cNvSpPr>
          <p:nvPr/>
        </p:nvSpPr>
        <p:spPr>
          <a:xfrm>
            <a:off x="4800600" y="4777163"/>
            <a:ext cx="932330" cy="937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b="0" i="0" kern="1200">
                <a:solidFill>
                  <a:schemeClr val="accent2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2BA4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06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E2BA4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0" name="Text Placeholder 29"/>
          <p:cNvSpPr txBox="1">
            <a:spLocks/>
          </p:cNvSpPr>
          <p:nvPr/>
        </p:nvSpPr>
        <p:spPr>
          <a:xfrm>
            <a:off x="1618130" y="3886198"/>
            <a:ext cx="2725270" cy="914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7C57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Setup</a:t>
            </a:r>
          </a:p>
        </p:txBody>
      </p:sp>
      <p:sp>
        <p:nvSpPr>
          <p:cNvPr id="11" name="Text Placeholder 29"/>
          <p:cNvSpPr txBox="1">
            <a:spLocks/>
          </p:cNvSpPr>
          <p:nvPr/>
        </p:nvSpPr>
        <p:spPr>
          <a:xfrm>
            <a:off x="1618130" y="4777150"/>
            <a:ext cx="2725270" cy="914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rgbClr val="897C57"/>
                </a:solidFill>
                <a:latin typeface="Franklin Gothic Book"/>
              </a:rPr>
              <a:t>Useful commands</a:t>
            </a: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897C57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2" name="Text Placeholder 29"/>
          <p:cNvSpPr txBox="1">
            <a:spLocks/>
          </p:cNvSpPr>
          <p:nvPr/>
        </p:nvSpPr>
        <p:spPr>
          <a:xfrm>
            <a:off x="5732930" y="2971800"/>
            <a:ext cx="2725270" cy="914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rgbClr val="897C57"/>
                </a:solidFill>
                <a:latin typeface="Franklin Gothic Book"/>
              </a:rPr>
              <a:t>General Tips</a:t>
            </a: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897C57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3" name="Text Placeholder 29"/>
          <p:cNvSpPr txBox="1">
            <a:spLocks/>
          </p:cNvSpPr>
          <p:nvPr/>
        </p:nvSpPr>
        <p:spPr>
          <a:xfrm>
            <a:off x="5732930" y="3886198"/>
            <a:ext cx="2725270" cy="914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rgbClr val="897C57"/>
                </a:solidFill>
                <a:latin typeface="Franklin Gothic Book"/>
              </a:rPr>
              <a:t>Interview Questions</a:t>
            </a: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897C57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4" name="Text Placeholder 29"/>
          <p:cNvSpPr txBox="1">
            <a:spLocks/>
          </p:cNvSpPr>
          <p:nvPr/>
        </p:nvSpPr>
        <p:spPr>
          <a:xfrm>
            <a:off x="5732930" y="4777149"/>
            <a:ext cx="2725270" cy="9143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9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>
                <a:solidFill>
                  <a:srgbClr val="897C57"/>
                </a:solidFill>
                <a:latin typeface="Franklin Gothic Book"/>
              </a:rPr>
              <a:t>Q&amp;A</a:t>
            </a:r>
            <a:endParaRPr kumimoji="0" lang="en-US" sz="1500" b="0" i="0" u="none" strike="noStrike" kern="1200" cap="none" spc="0" normalizeH="0" baseline="0" noProof="0" dirty="0" smtClean="0">
              <a:ln>
                <a:noFill/>
              </a:ln>
              <a:solidFill>
                <a:srgbClr val="897C57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5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342400" cy="1473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Step 1, cont.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2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i="1">
                <a:solidFill>
                  <a:schemeClr val="accent1"/>
                </a:solidFill>
              </a:rPr>
              <a:t>Key Idea: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800" i="1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/>
              <a:t>Self-join and only take rows that are NULL for the value you want to exclude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26" t="17226" r="16367" b="53445"/>
          <a:stretch/>
        </p:blipFill>
        <p:spPr>
          <a:xfrm>
            <a:off x="236162" y="3973537"/>
            <a:ext cx="8671674" cy="2272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" name="Shape 134"/>
          <p:cNvGraphicFramePr/>
          <p:nvPr/>
        </p:nvGraphicFramePr>
        <p:xfrm>
          <a:off x="869750" y="2050400"/>
          <a:ext cx="7601900" cy="1767840"/>
        </p:xfrm>
        <a:graphic>
          <a:graphicData uri="http://schemas.openxmlformats.org/drawingml/2006/table">
            <a:tbl>
              <a:tblPr>
                <a:noFill/>
                <a:tableStyleId>{8067905D-1F9F-4B4E-93C1-969231079C13}</a:tableStyleId>
              </a:tblPr>
              <a:tblGrid>
                <a:gridCol w="1910125"/>
                <a:gridCol w="2816950"/>
                <a:gridCol w="2874825"/>
              </a:tblGrid>
              <a:tr h="3219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/>
                        <a:t>restaurant_id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/>
                        <a:t>rf1.feature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/>
                        <a:t>rf2.feature</a:t>
                      </a:r>
                    </a:p>
                  </a:txBody>
                  <a:tcPr marL="28575" marR="28575" marT="19050" marB="19050" anchor="b"/>
                </a:tc>
              </a:tr>
              <a:tr h="3219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Good for Groups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Takes Reservations</a:t>
                      </a:r>
                    </a:p>
                  </a:txBody>
                  <a:tcPr marL="28575" marR="28575" marT="19050" marB="19050" anchor="b"/>
                </a:tc>
              </a:tr>
              <a:tr h="3219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Good for Groups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NULL</a:t>
                      </a:r>
                    </a:p>
                  </a:txBody>
                  <a:tcPr marL="28575" marR="28575" marT="19050" marB="19050" anchor="b"/>
                </a:tc>
              </a:tr>
              <a:tr h="3219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Good for Groups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NULL</a:t>
                      </a:r>
                    </a:p>
                  </a:txBody>
                  <a:tcPr marL="28575" marR="28575" marT="19050" marB="19050" anchor="b"/>
                </a:tc>
              </a:tr>
              <a:tr h="3219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Good for Groups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NULL</a:t>
                      </a: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2200500" cy="122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Step 2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</a:rPr>
              <a:t>Key Idea: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/>
              <a:t>Explore the data, keeping in mind that we want to aggregate takeout sales by month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l="987" t="4798" r="53924" b="10268"/>
          <a:stretch/>
        </p:blipFill>
        <p:spPr>
          <a:xfrm>
            <a:off x="3297499" y="499425"/>
            <a:ext cx="5533499" cy="606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100" cy="122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Step 2, cont.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639300" y="685800"/>
            <a:ext cx="5229300" cy="171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​"/>
            </a:pPr>
            <a:r>
              <a:rPr lang="en-US" sz="2400" i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PostgreSQL — date_trunc()</a:t>
            </a:r>
          </a:p>
          <a:p>
            <a:pPr marL="171450" marR="0" lvl="3" indent="-184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Truncate a datetime to a specific precision</a:t>
            </a:r>
          </a:p>
          <a:p>
            <a:pPr marL="171450" marR="0" lvl="3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ex: date_trunc(‘month’, now())</a:t>
            </a:r>
          </a:p>
          <a:p>
            <a:pPr marL="171450" marR="0" lvl="3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Use ‘Extract’ in MySQL and ‘strftime’ in SQLite.</a:t>
            </a:r>
          </a:p>
          <a:p>
            <a:pPr marL="342900" marR="0" lvl="4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4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3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914700" y="2966300"/>
            <a:ext cx="6810900" cy="2754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</a:rPr>
              <a:t>SELECT</a:t>
            </a:r>
            <a:r>
              <a:rPr lang="en-US" sz="1800">
                <a:solidFill>
                  <a:schemeClr val="dk1"/>
                </a:solidFill>
              </a:rPr>
              <a:t> date_trunc('month', order_date) </a:t>
            </a:r>
            <a:r>
              <a:rPr lang="en-US" sz="1800" b="1">
                <a:solidFill>
                  <a:schemeClr val="dk1"/>
                </a:solidFill>
              </a:rPr>
              <a:t>AS</a:t>
            </a:r>
            <a:r>
              <a:rPr lang="en-US" sz="1800">
                <a:solidFill>
                  <a:schemeClr val="dk1"/>
                </a:solidFill>
              </a:rPr>
              <a:t> order_month,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       SUM(order_amount) </a:t>
            </a:r>
            <a:r>
              <a:rPr lang="en-US" sz="1800" b="1">
                <a:solidFill>
                  <a:schemeClr val="dk1"/>
                </a:solidFill>
              </a:rPr>
              <a:t>AS</a:t>
            </a:r>
            <a:r>
              <a:rPr lang="en-US" sz="1800">
                <a:solidFill>
                  <a:schemeClr val="dk1"/>
                </a:solidFill>
              </a:rPr>
              <a:t> current_month_total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</a:rPr>
              <a:t>FROM</a:t>
            </a:r>
            <a:r>
              <a:rPr lang="en-US" sz="1800">
                <a:solidFill>
                  <a:schemeClr val="dk1"/>
                </a:solidFill>
              </a:rPr>
              <a:t> takeout_orders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 b="1">
                <a:solidFill>
                  <a:schemeClr val="dk1"/>
                </a:solidFill>
              </a:rPr>
              <a:t>GROUP BY</a:t>
            </a:r>
            <a:r>
              <a:rPr lang="en-US" sz="1800">
                <a:solidFill>
                  <a:schemeClr val="dk1"/>
                </a:solidFill>
              </a:rPr>
              <a:t> date_trunc('month', order_date)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100" cy="122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Step 3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</a:rPr>
              <a:t>Key Idea: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1800" b="0"/>
              <a:t>Build the trend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827575" y="685800"/>
            <a:ext cx="4893000" cy="144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​"/>
            </a:pPr>
            <a:r>
              <a:rPr lang="en-US" sz="2400" i="1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PostgreSQL — lag()</a:t>
            </a:r>
          </a:p>
          <a:p>
            <a:pPr marL="171450" marR="0" lvl="3" indent="-184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Returns the value at the specified row offset of the current row</a:t>
            </a:r>
          </a:p>
          <a:p>
            <a:pPr marL="266700" marR="0" lvl="4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3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99350" y="2869900"/>
            <a:ext cx="8483100" cy="264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dk1"/>
                </a:solidFill>
              </a:rPr>
              <a:t>SELECT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order_month</a:t>
            </a:r>
            <a:r>
              <a:rPr lang="en-US" sz="1800" dirty="0">
                <a:solidFill>
                  <a:schemeClr val="dk1"/>
                </a:solidFill>
              </a:rPr>
              <a:t>, </a:t>
            </a:r>
            <a:r>
              <a:rPr lang="en-US" sz="1800" dirty="0" err="1">
                <a:solidFill>
                  <a:schemeClr val="dk1"/>
                </a:solidFill>
              </a:rPr>
              <a:t>current_month_total</a:t>
            </a:r>
            <a:r>
              <a:rPr lang="en-US" sz="1800" dirty="0">
                <a:solidFill>
                  <a:schemeClr val="dk1"/>
                </a:solidFill>
              </a:rPr>
              <a:t>, 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    lag(</a:t>
            </a:r>
            <a:r>
              <a:rPr lang="en-US" sz="1800" dirty="0" err="1">
                <a:solidFill>
                  <a:schemeClr val="dk1"/>
                </a:solidFill>
              </a:rPr>
              <a:t>current_month_total</a:t>
            </a:r>
            <a:r>
              <a:rPr lang="en-US" sz="1800" dirty="0">
                <a:solidFill>
                  <a:schemeClr val="dk1"/>
                </a:solidFill>
              </a:rPr>
              <a:t>, 1) </a:t>
            </a:r>
            <a:r>
              <a:rPr lang="en-US" sz="1800" b="1" dirty="0">
                <a:solidFill>
                  <a:schemeClr val="dk1"/>
                </a:solidFill>
              </a:rPr>
              <a:t>OVER</a:t>
            </a:r>
            <a:r>
              <a:rPr lang="en-US" sz="1800" dirty="0">
                <a:solidFill>
                  <a:schemeClr val="dk1"/>
                </a:solidFill>
              </a:rPr>
              <a:t> (order by </a:t>
            </a:r>
            <a:r>
              <a:rPr lang="en-US" sz="1800" dirty="0" err="1">
                <a:solidFill>
                  <a:schemeClr val="dk1"/>
                </a:solidFill>
              </a:rPr>
              <a:t>order_month</a:t>
            </a:r>
            <a:r>
              <a:rPr lang="en-US" sz="1800" dirty="0">
                <a:solidFill>
                  <a:schemeClr val="dk1"/>
                </a:solidFill>
              </a:rPr>
              <a:t>) </a:t>
            </a:r>
            <a:r>
              <a:rPr lang="en-US" sz="1800" b="1" dirty="0">
                <a:solidFill>
                  <a:schemeClr val="dk1"/>
                </a:solidFill>
              </a:rPr>
              <a:t>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last_month_total</a:t>
            </a:r>
            <a:endParaRPr lang="en-US" sz="18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dk1"/>
                </a:solidFill>
              </a:rPr>
              <a:t>FROM</a:t>
            </a:r>
            <a:r>
              <a:rPr lang="en-US" sz="1800" dirty="0">
                <a:solidFill>
                  <a:schemeClr val="dk1"/>
                </a:solidFill>
              </a:rPr>
              <a:t> step_2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100" cy="122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/>
              <a:t>Putting it all together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400" y="1913700"/>
            <a:ext cx="8799800" cy="4495350"/>
            <a:chOff x="96400" y="1913700"/>
            <a:chExt cx="8799800" cy="4495350"/>
          </a:xfrm>
        </p:grpSpPr>
        <p:sp>
          <p:nvSpPr>
            <p:cNvPr id="161" name="Shape 161"/>
            <p:cNvSpPr txBox="1"/>
            <p:nvPr/>
          </p:nvSpPr>
          <p:spPr>
            <a:xfrm>
              <a:off x="247800" y="2217150"/>
              <a:ext cx="8648400" cy="419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dk1"/>
                  </a:solidFill>
                </a:rPr>
                <a:t>WITH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restaurant_subset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b="1" dirty="0">
                  <a:solidFill>
                    <a:schemeClr val="dk1"/>
                  </a:solidFill>
                </a:rPr>
                <a:t>AS</a:t>
              </a:r>
              <a:r>
                <a:rPr lang="en-US" dirty="0">
                  <a:solidFill>
                    <a:schemeClr val="dk1"/>
                  </a:solidFill>
                </a:rPr>
                <a:t> (</a:t>
              </a:r>
            </a:p>
            <a:p>
              <a:pPr lvl="0" indent="4572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dk1"/>
                  </a:solidFill>
                </a:rPr>
                <a:t>SELECT</a:t>
              </a:r>
              <a:r>
                <a:rPr lang="en-US" dirty="0">
                  <a:solidFill>
                    <a:schemeClr val="dk1"/>
                  </a:solidFill>
                </a:rPr>
                <a:t> rf1.restaurant_id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</a:t>
              </a:r>
              <a:r>
                <a:rPr lang="en-US" b="1" dirty="0">
                  <a:solidFill>
                    <a:schemeClr val="dk1"/>
                  </a:solidFill>
                </a:rPr>
                <a:t>FROM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restaurant_features</a:t>
              </a:r>
              <a:r>
                <a:rPr lang="en-US" dirty="0">
                  <a:solidFill>
                    <a:schemeClr val="dk1"/>
                  </a:solidFill>
                </a:rPr>
                <a:t> rf1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</a:t>
              </a:r>
              <a:r>
                <a:rPr lang="en-US" b="1" dirty="0">
                  <a:solidFill>
                    <a:schemeClr val="dk1"/>
                  </a:solidFill>
                </a:rPr>
                <a:t>LEFT JOIN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restaurant_features</a:t>
              </a:r>
              <a:r>
                <a:rPr lang="en-US" dirty="0">
                  <a:solidFill>
                    <a:schemeClr val="dk1"/>
                  </a:solidFill>
                </a:rPr>
                <a:t> rf2 </a:t>
              </a:r>
              <a:r>
                <a:rPr lang="en-US" b="1" dirty="0">
                  <a:solidFill>
                    <a:schemeClr val="dk1"/>
                  </a:solidFill>
                </a:rPr>
                <a:t>ON</a:t>
              </a:r>
              <a:r>
                <a:rPr lang="en-US" dirty="0">
                  <a:solidFill>
                    <a:schemeClr val="dk1"/>
                  </a:solidFill>
                </a:rPr>
                <a:t> rf1.restaurant_id = rf2.restaurant_id 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	</a:t>
              </a:r>
              <a:r>
                <a:rPr lang="en-US" b="1" dirty="0">
                  <a:solidFill>
                    <a:schemeClr val="dk1"/>
                  </a:solidFill>
                </a:rPr>
                <a:t>AND</a:t>
              </a:r>
              <a:r>
                <a:rPr lang="en-US" dirty="0">
                  <a:solidFill>
                    <a:schemeClr val="dk1"/>
                  </a:solidFill>
                </a:rPr>
                <a:t> rf2.feature = 'Takes Reservations'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</a:t>
              </a:r>
              <a:r>
                <a:rPr lang="en-US" b="1" dirty="0">
                  <a:solidFill>
                    <a:schemeClr val="dk1"/>
                  </a:solidFill>
                </a:rPr>
                <a:t>WHERE</a:t>
              </a:r>
              <a:r>
                <a:rPr lang="en-US" dirty="0">
                  <a:solidFill>
                    <a:schemeClr val="dk1"/>
                  </a:solidFill>
                </a:rPr>
                <a:t> rf1.feature = 'Good for Groups' </a:t>
              </a:r>
              <a:r>
                <a:rPr lang="en-US" b="1" dirty="0">
                  <a:solidFill>
                    <a:schemeClr val="dk1"/>
                  </a:solidFill>
                </a:rPr>
                <a:t>AND</a:t>
              </a:r>
              <a:r>
                <a:rPr lang="en-US" dirty="0">
                  <a:solidFill>
                    <a:schemeClr val="dk1"/>
                  </a:solidFill>
                </a:rPr>
                <a:t> rf2.feature IS NULL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    ), </a:t>
              </a:r>
              <a:r>
                <a:rPr lang="en-US" dirty="0" err="1">
                  <a:solidFill>
                    <a:schemeClr val="dk1"/>
                  </a:solidFill>
                </a:rPr>
                <a:t>order_trend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b="1" dirty="0">
                  <a:solidFill>
                    <a:schemeClr val="dk1"/>
                  </a:solidFill>
                </a:rPr>
                <a:t>AS</a:t>
              </a:r>
              <a:r>
                <a:rPr lang="en-US" dirty="0">
                  <a:solidFill>
                    <a:schemeClr val="dk1"/>
                  </a:solidFill>
                </a:rPr>
                <a:t> (</a:t>
              </a:r>
            </a:p>
            <a:p>
              <a:pPr marL="0" lvl="0" indent="4572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b="1" dirty="0">
                  <a:solidFill>
                    <a:schemeClr val="dk1"/>
                  </a:solidFill>
                </a:rPr>
                <a:t>SELECT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order_month</a:t>
              </a:r>
              <a:r>
                <a:rPr lang="en-US" dirty="0">
                  <a:solidFill>
                    <a:schemeClr val="dk1"/>
                  </a:solidFill>
                </a:rPr>
                <a:t>, </a:t>
              </a:r>
              <a:r>
                <a:rPr lang="en-US" dirty="0" err="1">
                  <a:solidFill>
                    <a:schemeClr val="dk1"/>
                  </a:solidFill>
                </a:rPr>
                <a:t>current_month_total</a:t>
              </a:r>
              <a:r>
                <a:rPr lang="en-US" dirty="0">
                  <a:solidFill>
                    <a:schemeClr val="dk1"/>
                  </a:solidFill>
                </a:rPr>
                <a:t>, 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    		lag(</a:t>
              </a:r>
              <a:r>
                <a:rPr lang="en-US" dirty="0" err="1">
                  <a:solidFill>
                    <a:schemeClr val="dk1"/>
                  </a:solidFill>
                </a:rPr>
                <a:t>current_month_total</a:t>
              </a:r>
              <a:r>
                <a:rPr lang="en-US" dirty="0">
                  <a:solidFill>
                    <a:schemeClr val="dk1"/>
                  </a:solidFill>
                </a:rPr>
                <a:t>, 1) </a:t>
              </a:r>
              <a:r>
                <a:rPr lang="en-US" b="1" dirty="0">
                  <a:solidFill>
                    <a:schemeClr val="dk1"/>
                  </a:solidFill>
                </a:rPr>
                <a:t>OVER</a:t>
              </a:r>
              <a:r>
                <a:rPr lang="en-US" dirty="0">
                  <a:solidFill>
                    <a:schemeClr val="dk1"/>
                  </a:solidFill>
                </a:rPr>
                <a:t> (</a:t>
              </a:r>
              <a:r>
                <a:rPr lang="en-US" b="1" dirty="0">
                  <a:solidFill>
                    <a:schemeClr val="dk1"/>
                  </a:solidFill>
                </a:rPr>
                <a:t>ORDER BY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order_month</a:t>
              </a:r>
              <a:r>
                <a:rPr lang="en-US" dirty="0">
                  <a:solidFill>
                    <a:schemeClr val="dk1"/>
                  </a:solidFill>
                </a:rPr>
                <a:t>) </a:t>
              </a:r>
              <a:r>
                <a:rPr lang="en-US" b="1" dirty="0">
                  <a:solidFill>
                    <a:schemeClr val="dk1"/>
                  </a:solidFill>
                </a:rPr>
                <a:t>AS </a:t>
              </a:r>
              <a:r>
                <a:rPr lang="en-US" dirty="0" err="1">
                  <a:solidFill>
                    <a:schemeClr val="dk1"/>
                  </a:solidFill>
                </a:rPr>
                <a:t>last_month_total</a:t>
              </a:r>
              <a:r>
                <a:rPr lang="en-US" dirty="0">
                  <a:solidFill>
                    <a:schemeClr val="dk1"/>
                  </a:solidFill>
                </a:rPr>
                <a:t/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</a:t>
              </a:r>
              <a:r>
                <a:rPr lang="en-US" b="1" dirty="0">
                  <a:solidFill>
                    <a:schemeClr val="dk1"/>
                  </a:solidFill>
                </a:rPr>
                <a:t>FROM</a:t>
              </a:r>
              <a:r>
                <a:rPr lang="en-US" dirty="0">
                  <a:solidFill>
                    <a:schemeClr val="dk1"/>
                  </a:solidFill>
                </a:rPr>
                <a:t> (</a:t>
              </a:r>
              <a:r>
                <a:rPr lang="en-US" b="1" dirty="0">
                  <a:solidFill>
                    <a:schemeClr val="dk1"/>
                  </a:solidFill>
                </a:rPr>
                <a:t>SELECT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date_trunc</a:t>
              </a:r>
              <a:r>
                <a:rPr lang="en-US" dirty="0">
                  <a:solidFill>
                    <a:schemeClr val="dk1"/>
                  </a:solidFill>
                </a:rPr>
                <a:t>('month', </a:t>
              </a:r>
              <a:r>
                <a:rPr lang="en-US" dirty="0" err="1">
                  <a:solidFill>
                    <a:schemeClr val="dk1"/>
                  </a:solidFill>
                </a:rPr>
                <a:t>order_date</a:t>
              </a:r>
              <a:r>
                <a:rPr lang="en-US" dirty="0">
                  <a:solidFill>
                    <a:schemeClr val="dk1"/>
                  </a:solidFill>
                </a:rPr>
                <a:t>) </a:t>
              </a:r>
              <a:r>
                <a:rPr lang="en-US" b="1" dirty="0">
                  <a:solidFill>
                    <a:schemeClr val="dk1"/>
                  </a:solidFill>
                </a:rPr>
                <a:t>AS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order_month</a:t>
              </a:r>
              <a:r>
                <a:rPr lang="en-US" dirty="0">
                  <a:solidFill>
                    <a:schemeClr val="dk1"/>
                  </a:solidFill>
                </a:rPr>
                <a:t>,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        			SUM(</a:t>
              </a:r>
              <a:r>
                <a:rPr lang="en-US" dirty="0" err="1">
                  <a:solidFill>
                    <a:schemeClr val="dk1"/>
                  </a:solidFill>
                </a:rPr>
                <a:t>order_amount</a:t>
              </a:r>
              <a:r>
                <a:rPr lang="en-US" dirty="0">
                  <a:solidFill>
                    <a:schemeClr val="dk1"/>
                  </a:solidFill>
                </a:rPr>
                <a:t>) </a:t>
              </a:r>
              <a:r>
                <a:rPr lang="en-US" b="1" dirty="0">
                  <a:solidFill>
                    <a:schemeClr val="dk1"/>
                  </a:solidFill>
                </a:rPr>
                <a:t>AS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current_month_total</a:t>
              </a:r>
              <a:r>
                <a:rPr lang="en-US" dirty="0">
                  <a:solidFill>
                    <a:schemeClr val="dk1"/>
                  </a:solidFill>
                </a:rPr>
                <a:t/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	   </a:t>
              </a:r>
              <a:r>
                <a:rPr lang="en-US" b="1" dirty="0">
                  <a:solidFill>
                    <a:schemeClr val="dk1"/>
                  </a:solidFill>
                </a:rPr>
                <a:t>FROM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takeout_orders</a:t>
              </a:r>
              <a:r>
                <a:rPr lang="en-US" dirty="0">
                  <a:solidFill>
                    <a:schemeClr val="dk1"/>
                  </a:solidFill>
                </a:rPr>
                <a:t> t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	   </a:t>
              </a:r>
              <a:r>
                <a:rPr lang="en-US" b="1" dirty="0">
                  <a:solidFill>
                    <a:schemeClr val="dk1"/>
                  </a:solidFill>
                </a:rPr>
                <a:t>JOIN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restaurant_subset</a:t>
              </a:r>
              <a:r>
                <a:rPr lang="en-US" dirty="0">
                  <a:solidFill>
                    <a:schemeClr val="dk1"/>
                  </a:solidFill>
                </a:rPr>
                <a:t> r </a:t>
              </a:r>
              <a:r>
                <a:rPr lang="en-US" b="1" dirty="0">
                  <a:solidFill>
                    <a:schemeClr val="dk1"/>
                  </a:solidFill>
                </a:rPr>
                <a:t>ON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r.restaurant_id</a:t>
              </a:r>
              <a:r>
                <a:rPr lang="en-US" dirty="0">
                  <a:solidFill>
                    <a:schemeClr val="dk1"/>
                  </a:solidFill>
                </a:rPr>
                <a:t> = </a:t>
              </a:r>
              <a:r>
                <a:rPr lang="en-US" dirty="0" err="1">
                  <a:solidFill>
                    <a:schemeClr val="dk1"/>
                  </a:solidFill>
                </a:rPr>
                <a:t>t.restaurant_id</a:t>
              </a:r>
              <a:r>
                <a:rPr lang="en-US" dirty="0">
                  <a:solidFill>
                    <a:schemeClr val="dk1"/>
                  </a:solidFill>
                </a:rPr>
                <a:t/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	   </a:t>
              </a:r>
              <a:r>
                <a:rPr lang="en-US" b="1" dirty="0">
                  <a:solidFill>
                    <a:schemeClr val="dk1"/>
                  </a:solidFill>
                </a:rPr>
                <a:t>GROUP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b="1" dirty="0">
                  <a:solidFill>
                    <a:schemeClr val="dk1"/>
                  </a:solidFill>
                </a:rPr>
                <a:t>BY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date_trunc</a:t>
              </a:r>
              <a:r>
                <a:rPr lang="en-US" dirty="0">
                  <a:solidFill>
                    <a:schemeClr val="dk1"/>
                  </a:solidFill>
                </a:rPr>
                <a:t>('month', </a:t>
              </a:r>
              <a:r>
                <a:rPr lang="en-US" dirty="0" err="1">
                  <a:solidFill>
                    <a:schemeClr val="dk1"/>
                  </a:solidFill>
                </a:rPr>
                <a:t>order_date</a:t>
              </a:r>
              <a:r>
                <a:rPr lang="en-US" dirty="0">
                  <a:solidFill>
                    <a:schemeClr val="dk1"/>
                  </a:solidFill>
                </a:rPr>
                <a:t>)) </a:t>
              </a:r>
              <a:r>
                <a:rPr lang="en-US" b="1" dirty="0">
                  <a:solidFill>
                    <a:schemeClr val="dk1"/>
                  </a:solidFill>
                </a:rPr>
                <a:t>AS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monthly_orders</a:t>
              </a:r>
              <a:endParaRPr lang="en-US" dirty="0">
                <a:solidFill>
                  <a:schemeClr val="dk1"/>
                </a:solidFill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    )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b="1" dirty="0">
                  <a:solidFill>
                    <a:schemeClr val="dk1"/>
                  </a:solidFill>
                </a:rPr>
                <a:t>SELECT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order_month</a:t>
              </a:r>
              <a:r>
                <a:rPr lang="en-US" dirty="0">
                  <a:solidFill>
                    <a:schemeClr val="dk1"/>
                  </a:solidFill>
                </a:rPr>
                <a:t>, </a:t>
              </a:r>
              <a:r>
                <a:rPr lang="en-US" dirty="0" err="1">
                  <a:solidFill>
                    <a:schemeClr val="dk1"/>
                  </a:solidFill>
                </a:rPr>
                <a:t>current_month_total</a:t>
              </a:r>
              <a:r>
                <a:rPr lang="en-US" dirty="0">
                  <a:solidFill>
                    <a:schemeClr val="dk1"/>
                  </a:solidFill>
                </a:rPr>
                <a:t>, </a:t>
              </a:r>
              <a:r>
                <a:rPr lang="en-US" dirty="0" err="1">
                  <a:solidFill>
                    <a:schemeClr val="dk1"/>
                  </a:solidFill>
                </a:rPr>
                <a:t>last_month_total</a:t>
              </a:r>
              <a:r>
                <a:rPr lang="en-US" dirty="0">
                  <a:solidFill>
                    <a:schemeClr val="dk1"/>
                  </a:solidFill>
                </a:rPr>
                <a:t>, </a:t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dirty="0">
                  <a:solidFill>
                    <a:schemeClr val="dk1"/>
                  </a:solidFill>
                </a:rPr>
                <a:t>	(</a:t>
              </a:r>
              <a:r>
                <a:rPr lang="en-US" dirty="0" err="1">
                  <a:solidFill>
                    <a:schemeClr val="dk1"/>
                  </a:solidFill>
                </a:rPr>
                <a:t>current_month_total</a:t>
              </a:r>
              <a:r>
                <a:rPr lang="en-US" dirty="0">
                  <a:solidFill>
                    <a:schemeClr val="dk1"/>
                  </a:solidFill>
                </a:rPr>
                <a:t> - </a:t>
              </a:r>
              <a:r>
                <a:rPr lang="en-US" dirty="0" err="1">
                  <a:solidFill>
                    <a:schemeClr val="dk1"/>
                  </a:solidFill>
                </a:rPr>
                <a:t>last_month_total</a:t>
              </a:r>
              <a:r>
                <a:rPr lang="en-US" dirty="0">
                  <a:solidFill>
                    <a:schemeClr val="dk1"/>
                  </a:solidFill>
                </a:rPr>
                <a:t>) / </a:t>
              </a:r>
              <a:r>
                <a:rPr lang="en-US" dirty="0" err="1">
                  <a:solidFill>
                    <a:schemeClr val="dk1"/>
                  </a:solidFill>
                </a:rPr>
                <a:t>last_month_total</a:t>
              </a:r>
              <a:r>
                <a:rPr lang="en-US" dirty="0">
                  <a:solidFill>
                    <a:schemeClr val="dk1"/>
                  </a:solidFill>
                </a:rPr>
                <a:t>::DOUBLE PRECISION </a:t>
              </a:r>
              <a:r>
                <a:rPr lang="en-US" b="1" dirty="0">
                  <a:solidFill>
                    <a:schemeClr val="dk1"/>
                  </a:solidFill>
                </a:rPr>
                <a:t>AS </a:t>
              </a:r>
              <a:r>
                <a:rPr lang="en-US" dirty="0" err="1">
                  <a:solidFill>
                    <a:schemeClr val="dk1"/>
                  </a:solidFill>
                </a:rPr>
                <a:t>perc_change</a:t>
              </a:r>
              <a:r>
                <a:rPr lang="en-US" dirty="0">
                  <a:solidFill>
                    <a:schemeClr val="dk1"/>
                  </a:solidFill>
                </a:rPr>
                <a:t/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b="1" dirty="0">
                  <a:solidFill>
                    <a:schemeClr val="dk1"/>
                  </a:solidFill>
                </a:rPr>
                <a:t>FROM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order_trend</a:t>
              </a:r>
              <a:r>
                <a:rPr lang="en-US" dirty="0">
                  <a:solidFill>
                    <a:schemeClr val="dk1"/>
                  </a:solidFill>
                </a:rPr>
                <a:t/>
              </a:r>
              <a:br>
                <a:rPr lang="en-US" dirty="0">
                  <a:solidFill>
                    <a:schemeClr val="dk1"/>
                  </a:solidFill>
                </a:rPr>
              </a:br>
              <a:r>
                <a:rPr lang="en-US" b="1" dirty="0">
                  <a:solidFill>
                    <a:schemeClr val="dk1"/>
                  </a:solidFill>
                </a:rPr>
                <a:t>ORDER BY</a:t>
              </a:r>
              <a:r>
                <a:rPr lang="en-US" dirty="0">
                  <a:solidFill>
                    <a:schemeClr val="dk1"/>
                  </a:solidFill>
                </a:rPr>
                <a:t> </a:t>
              </a:r>
              <a:r>
                <a:rPr lang="en-US" dirty="0" err="1">
                  <a:solidFill>
                    <a:schemeClr val="dk1"/>
                  </a:solidFill>
                </a:rPr>
                <a:t>order_month</a:t>
              </a:r>
              <a:r>
                <a:rPr lang="en-US" dirty="0">
                  <a:solidFill>
                    <a:schemeClr val="dk1"/>
                  </a:solidFill>
                </a:rPr>
                <a:t>;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735675" y="1913700"/>
              <a:ext cx="1497300" cy="598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b="1"/>
                <a:t>Step 1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6624800" y="4523350"/>
              <a:ext cx="1624200" cy="598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b="1"/>
                <a:t>Step 2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96400" y="3792525"/>
              <a:ext cx="743700" cy="6747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b="1"/>
            </a:p>
            <a:p>
              <a:pPr lvl="0">
                <a:spcBef>
                  <a:spcPts val="0"/>
                </a:spcBef>
                <a:buNone/>
              </a:pPr>
              <a:endParaRPr b="1"/>
            </a:p>
            <a:p>
              <a:pPr lvl="0">
                <a:spcBef>
                  <a:spcPts val="0"/>
                </a:spcBef>
                <a:buNone/>
              </a:pPr>
              <a:endParaRPr b="1"/>
            </a:p>
            <a:p>
              <a:pPr lvl="0">
                <a:spcBef>
                  <a:spcPts val="0"/>
                </a:spcBef>
                <a:buNone/>
              </a:pPr>
              <a:endParaRPr b="1"/>
            </a:p>
            <a:p>
              <a:pPr lvl="0">
                <a:spcBef>
                  <a:spcPts val="0"/>
                </a:spcBef>
                <a:buNone/>
              </a:pPr>
              <a:r>
                <a:rPr lang="en-US" b="1"/>
                <a:t>Step 3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3182100" cy="122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Tada!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5004" b="22039"/>
          <a:stretch/>
        </p:blipFill>
        <p:spPr>
          <a:xfrm>
            <a:off x="203712" y="1368849"/>
            <a:ext cx="8736574" cy="45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Background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Structured Query Language (SQL) has been around for decades and is the foundation for working with databases.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There are several different types (T-SQL, PL/SQL, PostgreSQL) depending on the database that you’re working with, but most are very similar.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en-US" sz="2400" dirty="0" smtClean="0"/>
              <a:t>For this workshop</a:t>
            </a:r>
            <a:endParaRPr lang="en-US" sz="1600" dirty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We’ve chosen to work with a </a:t>
            </a:r>
            <a:r>
              <a:rPr lang="en-US" sz="1600" dirty="0" smtClean="0">
                <a:solidFill>
                  <a:schemeClr val="bg2"/>
                </a:solidFill>
              </a:rPr>
              <a:t>Postgres database </a:t>
            </a:r>
            <a:r>
              <a:rPr lang="en-US" sz="1600" dirty="0" smtClean="0">
                <a:solidFill>
                  <a:schemeClr val="bg2"/>
                </a:solidFill>
              </a:rPr>
              <a:t>because </a:t>
            </a:r>
            <a:r>
              <a:rPr lang="en-US" sz="1600" dirty="0" smtClean="0">
                <a:solidFill>
                  <a:schemeClr val="bg2"/>
                </a:solidFill>
              </a:rPr>
              <a:t>has lots of nifty features but is still free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The next </a:t>
            </a:r>
            <a:r>
              <a:rPr lang="en-US" sz="1600" dirty="0" smtClean="0">
                <a:solidFill>
                  <a:schemeClr val="bg2"/>
                </a:solidFill>
              </a:rPr>
              <a:t>slide provides </a:t>
            </a:r>
            <a:r>
              <a:rPr lang="en-US" sz="1600" dirty="0" smtClean="0">
                <a:solidFill>
                  <a:schemeClr val="bg2"/>
                </a:solidFill>
              </a:rPr>
              <a:t>some setup information for </a:t>
            </a:r>
            <a:r>
              <a:rPr lang="en-US" sz="1600" dirty="0" smtClean="0">
                <a:solidFill>
                  <a:schemeClr val="bg2"/>
                </a:solidFill>
              </a:rPr>
              <a:t>Postgres, its </a:t>
            </a:r>
            <a:r>
              <a:rPr lang="en-US" sz="1600" dirty="0" smtClean="0">
                <a:solidFill>
                  <a:schemeClr val="bg2"/>
                </a:solidFill>
              </a:rPr>
              <a:t>GUI </a:t>
            </a:r>
            <a:r>
              <a:rPr lang="en-US" sz="1600" dirty="0" smtClean="0">
                <a:solidFill>
                  <a:schemeClr val="bg2"/>
                </a:solidFill>
              </a:rPr>
              <a:t>interface </a:t>
            </a:r>
            <a:r>
              <a:rPr lang="en-US" sz="1600" dirty="0" err="1" smtClean="0">
                <a:solidFill>
                  <a:schemeClr val="bg2"/>
                </a:solidFill>
              </a:rPr>
              <a:t>Postico</a:t>
            </a:r>
            <a:r>
              <a:rPr lang="en-US" sz="1600" dirty="0" smtClean="0">
                <a:solidFill>
                  <a:schemeClr val="bg2"/>
                </a:solidFill>
              </a:rPr>
              <a:t>, </a:t>
            </a:r>
            <a:r>
              <a:rPr lang="en-US" sz="1600" dirty="0" smtClean="0">
                <a:solidFill>
                  <a:schemeClr val="bg2"/>
                </a:solidFill>
              </a:rPr>
              <a:t>and the example database that we’ll be working with</a:t>
            </a:r>
            <a:endParaRPr lang="en-US" sz="1600" dirty="0">
              <a:solidFill>
                <a:schemeClr val="bg2"/>
              </a:solidFill>
            </a:endParaRP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Setup</a:t>
            </a:r>
            <a:endParaRPr lang="en-US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Instructions</a:t>
            </a:r>
            <a:endParaRPr lang="en-US" sz="1600" dirty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https://eggerapps.at/postico/docs/v1.1.1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Postgres</a:t>
            </a:r>
            <a:endParaRPr lang="en-US" sz="2400" dirty="0" smtClean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http://postgresapp.com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r>
              <a:rPr lang="en-US" sz="2400" dirty="0" err="1" smtClean="0"/>
              <a:t>Postico</a:t>
            </a:r>
            <a:r>
              <a:rPr lang="en-US" sz="2400" dirty="0" smtClean="0"/>
              <a:t> (Mac-specific)</a:t>
            </a:r>
            <a:endParaRPr lang="en-US" sz="1600" dirty="0" smtClean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://eggerapps.at/postico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2400" dirty="0" smtClean="0"/>
              <a:t>Chinook Database</a:t>
            </a:r>
            <a:endParaRPr lang="en-US" sz="1600" dirty="0" smtClean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raw.githubusercontent.com/xivSolutions/ChinookDb_Pg_Modified/master/chinook_pg_serial_pk_proper_naming.sql</a:t>
            </a:r>
            <a:endParaRPr lang="en-US" sz="1600" dirty="0" smtClean="0"/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Just paste the above script into </a:t>
            </a:r>
            <a:r>
              <a:rPr lang="en-US" sz="1600" dirty="0" err="1" smtClean="0">
                <a:solidFill>
                  <a:schemeClr val="bg2"/>
                </a:solidFill>
              </a:rPr>
              <a:t>Postico</a:t>
            </a:r>
            <a:r>
              <a:rPr lang="en-US" sz="1600" dirty="0" smtClean="0">
                <a:solidFill>
                  <a:schemeClr val="bg2"/>
                </a:solidFill>
              </a:rPr>
              <a:t> and execute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519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Tables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Databases store data in tables, where each row is a sample and each column is a feature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The tables, their columns, and the data types need to be defined in advance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A</a:t>
            </a:r>
            <a:r>
              <a:rPr lang="en-US" sz="1600" dirty="0" smtClean="0">
                <a:solidFill>
                  <a:schemeClr val="bg2"/>
                </a:solidFill>
              </a:rPr>
              <a:t>ll tables should have a </a:t>
            </a:r>
            <a:r>
              <a:rPr lang="en-US" sz="1600" i="1" dirty="0" smtClean="0">
                <a:solidFill>
                  <a:schemeClr val="bg2"/>
                </a:solidFill>
              </a:rPr>
              <a:t>primary key </a:t>
            </a:r>
            <a:r>
              <a:rPr lang="en-US" sz="1600" dirty="0" smtClean="0">
                <a:solidFill>
                  <a:schemeClr val="bg2"/>
                </a:solidFill>
              </a:rPr>
              <a:t>column, or a unique identifier for every row</a:t>
            </a:r>
            <a:endParaRPr lang="en-US" sz="2400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26" y="3070623"/>
            <a:ext cx="4365274" cy="35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Selecting Data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Say you want to know everything in the ”Track” table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Use * to grab all the columns from the table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5"/>
          <a:stretch/>
        </p:blipFill>
        <p:spPr>
          <a:xfrm>
            <a:off x="774699" y="2336799"/>
            <a:ext cx="7543801" cy="37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Selecting Data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Now suppose you want only the tracks with a price &gt; 0.99.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Use the “where” clause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4"/>
          <a:stretch/>
        </p:blipFill>
        <p:spPr>
          <a:xfrm>
            <a:off x="965200" y="2224985"/>
            <a:ext cx="7213600" cy="395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Selecting Data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There are many options for filtering using where clauses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609" y="2651014"/>
            <a:ext cx="307123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chemeClr val="bg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Use “in” to select from among a list</a:t>
            </a:r>
            <a:endParaRPr lang="en-US" sz="1400" dirty="0">
              <a:solidFill>
                <a:schemeClr val="bg2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1620" y="2651439"/>
            <a:ext cx="32520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chemeClr val="bg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Use “like” to search for parts of strings</a:t>
            </a:r>
            <a:endParaRPr lang="en-US" sz="1400" dirty="0">
              <a:solidFill>
                <a:schemeClr val="bg2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425" y="4172485"/>
            <a:ext cx="31496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smtClean="0">
                <a:solidFill>
                  <a:schemeClr val="bg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Use “count” for the number of rows rather than the actual results</a:t>
            </a:r>
            <a:endParaRPr lang="en-US" sz="1400">
              <a:solidFill>
                <a:schemeClr val="bg2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9225" y="4222240"/>
            <a:ext cx="474980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chemeClr val="bg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Or use “count distinct” for the number of unique entries</a:t>
            </a:r>
            <a:endParaRPr lang="en-US" sz="1400" dirty="0">
              <a:solidFill>
                <a:schemeClr val="bg2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8124" y="5743893"/>
            <a:ext cx="284479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smtClean="0">
                <a:solidFill>
                  <a:schemeClr val="bg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Use ”order by” to sort the results</a:t>
            </a:r>
            <a:endParaRPr lang="en-US" sz="1400">
              <a:solidFill>
                <a:schemeClr val="bg2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6" y="2008574"/>
            <a:ext cx="26543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20" y="1970474"/>
            <a:ext cx="3365500" cy="685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5" y="3697320"/>
            <a:ext cx="2971800" cy="469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25" y="3659220"/>
            <a:ext cx="4445000" cy="546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99" y="5146993"/>
            <a:ext cx="2933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827585" y="685800"/>
            <a:ext cx="4893082" cy="5492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500" b="0" i="1" kern="1200">
                <a:solidFill>
                  <a:schemeClr val="accent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i="1" kern="1200">
                <a:solidFill>
                  <a:schemeClr val="tx2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accent4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defRPr>
            </a:lvl5pPr>
            <a:lvl6pPr marL="344488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 smtClean="0"/>
              <a:t>Aggregating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Let’s say that instead of a count of the distinct composers, you also want to know how many songs each composer has</a:t>
            </a:r>
          </a:p>
          <a:p>
            <a:pPr marL="171450" lvl="3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/>
                </a:solidFill>
              </a:rPr>
              <a:t>Use a “group by” clause to aggregate results on your chosen field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1796042" y="2730499"/>
            <a:ext cx="5468357" cy="36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 Swiss">
  <a:themeElements>
    <a:clrScheme name="Modern Swiss">
      <a:dk1>
        <a:srgbClr val="000000"/>
      </a:dk1>
      <a:lt1>
        <a:srgbClr val="FFFFFF"/>
      </a:lt1>
      <a:dk2>
        <a:srgbClr val="3C3D3E"/>
      </a:dk2>
      <a:lt2>
        <a:srgbClr val="999683"/>
      </a:lt2>
      <a:accent1>
        <a:srgbClr val="E34A06"/>
      </a:accent1>
      <a:accent2>
        <a:srgbClr val="31CCE8"/>
      </a:accent2>
      <a:accent3>
        <a:srgbClr val="C1C139"/>
      </a:accent3>
      <a:accent4>
        <a:srgbClr val="118E97"/>
      </a:accent4>
      <a:accent5>
        <a:srgbClr val="F9BD03"/>
      </a:accent5>
      <a:accent6>
        <a:srgbClr val="407026"/>
      </a:accent6>
      <a:hlink>
        <a:srgbClr val="3C3D3E"/>
      </a:hlink>
      <a:folHlink>
        <a:srgbClr val="9996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804</Words>
  <Application>Microsoft Macintosh PowerPoint</Application>
  <PresentationFormat>On-screen Show (4:3)</PresentationFormat>
  <Paragraphs>170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Corbel</vt:lpstr>
      <vt:lpstr>Franklin Gothic Demi Cond</vt:lpstr>
      <vt:lpstr>Arial</vt:lpstr>
      <vt:lpstr>Microsoft New Tai Lue</vt:lpstr>
      <vt:lpstr>Franklin Gothic Book</vt:lpstr>
      <vt:lpstr>Modern Swiss</vt:lpstr>
      <vt:lpstr>SQL FOR INTERVIEWS</vt:lpstr>
      <vt:lpstr>Agenda</vt:lpstr>
      <vt:lpstr>Introduction</vt:lpstr>
      <vt:lpstr>Setup</vt:lpstr>
      <vt:lpstr>Concepts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General Tips</vt:lpstr>
      <vt:lpstr>CASE EXAMPLE</vt:lpstr>
      <vt:lpstr>Hungry for Data Science  Given the following table schema:  What is the month-over-month trend in takeout sales from restaurants that are both:  1) Good for groups   and do not  2) Take reservations  ??? </vt:lpstr>
      <vt:lpstr>Step 1:    Key Idea:  Identify the relevant subset of restaurants</vt:lpstr>
      <vt:lpstr>Step 1, cont.  Key Idea:  Self-join and only take rows that are NULL for the value you want to exclude </vt:lpstr>
      <vt:lpstr>Step 2  Key Idea:  Explore the data, keeping in mind that we want to aggregate takeout sales by month</vt:lpstr>
      <vt:lpstr>Step 2, cont.</vt:lpstr>
      <vt:lpstr>Step 3  Key Idea: Build the trend</vt:lpstr>
      <vt:lpstr>Putting it all together</vt:lpstr>
      <vt:lpstr>Tada!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FOR INTERVIEWS</dc:title>
  <cp:lastModifiedBy>Zac Robertson</cp:lastModifiedBy>
  <cp:revision>4</cp:revision>
  <dcterms:modified xsi:type="dcterms:W3CDTF">2017-02-23T19:01:32Z</dcterms:modified>
</cp:coreProperties>
</file>